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73" r:id="rId3"/>
    <p:sldId id="283" r:id="rId4"/>
    <p:sldId id="274" r:id="rId5"/>
    <p:sldId id="275" r:id="rId6"/>
    <p:sldId id="284" r:id="rId7"/>
    <p:sldId id="276" r:id="rId8"/>
    <p:sldId id="278" r:id="rId9"/>
    <p:sldId id="285" r:id="rId10"/>
    <p:sldId id="281" r:id="rId11"/>
    <p:sldId id="280" r:id="rId12"/>
    <p:sldId id="279" r:id="rId13"/>
    <p:sldId id="282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2E73E-A402-4DFE-8267-1124B08880B0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03AF2-D80D-4FCD-8138-F0F24FA9D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02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6878-FD80-433E-A8F6-9CDF839F863E}" type="datetime1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AU"/>
              <a:t>Philip Mann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E996780-995E-43F3-9673-CC71A951D877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18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1638-F7B2-429F-ADA3-EFB92D21EABC}" type="datetime1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Philip Mann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‹#›</a:t>
            </a:fld>
            <a:endParaRPr lang="en-A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08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55F1-1575-45C9-BE93-E556F3AFED70}" type="datetime1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Philip Mann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2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32CA-7C93-4D15-B55E-D6ED0F0155A9}" type="datetime1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Philip Mann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‹#›</a:t>
            </a:fld>
            <a:endParaRPr lang="en-A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21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3218-84BC-4284-A17B-7A1EA81BC778}" type="datetime1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Philip Mann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19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CD0F-B31C-472D-BF48-62074EBC09B2}" type="datetime1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Philip 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‹#›</a:t>
            </a:fld>
            <a:endParaRPr lang="en-A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46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CF5E-D754-4D9E-8F02-AC00751A124C}" type="datetime1">
              <a:rPr lang="en-AU" smtClean="0"/>
              <a:t>6/03/2023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Philip Mann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‹#›</a:t>
            </a:fld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04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BCAD-B670-4424-A15B-3AB52327E111}" type="datetime1">
              <a:rPr lang="en-AU" smtClean="0"/>
              <a:t>6/03/2023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Philip Mann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‹#›</a:t>
            </a:fld>
            <a:endParaRPr lang="en-A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2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9BA5-1D14-4B26-AD69-E03700EEFF38}" type="datetime1">
              <a:rPr lang="en-AU" smtClean="0"/>
              <a:t>6/03/2023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Philip 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9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55E1-6406-4576-BFBC-7053864457FD}" type="datetime1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Philip 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‹#›</a:t>
            </a:fld>
            <a:endParaRPr lang="en-A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15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D9D4E97-1116-4254-97D4-C211184E1C2C}" type="datetime1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AU"/>
              <a:t>Philip 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‹#›</a:t>
            </a:fld>
            <a:endParaRPr lang="en-A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4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72C98-B4DC-4660-82BE-8366C0DB690E}" type="datetime1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Philip Mann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E996780-995E-43F3-9673-CC71A951D877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4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rman_revolutions_of_1848%E2%80%931849#Backlash_in_Prussia" TargetMode="External"/><Relationship Id="rId2" Type="http://schemas.openxmlformats.org/officeDocument/2006/relationships/hyperlink" Target="http://www.theshipslist.com/ships/australia/princesslouise1849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calwiki.org/adelaide-hills/Ship_Princess_Louise_%287Aug1849%2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3BE2-DFFE-4F64-BFB4-BE454EA49B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en-AU" sz="4800" b="1" kern="0" dirty="0">
                <a:solidFill>
                  <a:srgbClr val="FF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en-AU" sz="4800" b="1" kern="0" baseline="30000" dirty="0">
                <a:solidFill>
                  <a:srgbClr val="FF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AU" sz="4800" b="1" kern="0" dirty="0">
                <a:solidFill>
                  <a:srgbClr val="FF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800" b="1" kern="0" dirty="0" err="1">
                <a:solidFill>
                  <a:srgbClr val="FF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anniversa</a:t>
            </a:r>
            <a:r>
              <a:rPr lang="en-AU" sz="4800" b="1" kern="0" dirty="0" err="1">
                <a:solidFill>
                  <a:srgbClr val="FF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4800" b="1" kern="0" dirty="0" err="1">
                <a:solidFill>
                  <a:srgbClr val="FF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AU" sz="4800" b="1" kern="0" dirty="0">
                <a:solidFill>
                  <a:srgbClr val="FF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of the BERLIN REVOLUTIONS 1848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F357E-477F-4FDE-9AD3-2B4E4CDCC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4315" y="3615291"/>
            <a:ext cx="9144000" cy="598901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7000"/>
              </a:lnSpc>
              <a:spcBef>
                <a:spcPts val="1200"/>
              </a:spcBef>
            </a:pPr>
            <a:r>
              <a:rPr lang="en-AU" sz="4800" b="1" kern="0" dirty="0">
                <a:solidFill>
                  <a:srgbClr val="FF0000"/>
                </a:solidFill>
                <a:latin typeface="Calibri "/>
                <a:cs typeface="Times New Roman" panose="02020603050405020304" pitchFamily="18" charset="0"/>
              </a:rPr>
              <a:t>Philip Mann and Sharon Mansell</a:t>
            </a:r>
          </a:p>
        </p:txBody>
      </p:sp>
    </p:spTree>
    <p:extLst>
      <p:ext uri="{BB962C8B-B14F-4D97-AF65-F5344CB8AC3E}">
        <p14:creationId xmlns:p14="http://schemas.microsoft.com/office/powerpoint/2010/main" val="20873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68C0-A042-8CBC-4BA3-FE902FD0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Passengers on the Princess Louise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0311A-37CA-209A-C16A-CE40363C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" y="1853754"/>
            <a:ext cx="11641540" cy="3907396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Carl 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Friederich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Wilhelm 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Adelbert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Hermann von RIEBEN, publican, born 1809, Baden-Württemberg, died 1879, Morgan SA.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Johann Hartwig HARDERS, cabinetmaker, born 1798, 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Itzehoe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, Steinburg, Schleswig-Holstein, died 1886, Dimboola VIC.</a:t>
            </a: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Carl Wilhelm Ludwig MUECKE, educationist, farmer, journalist, Lutheran pastor, newspaper editor, newspaper owner, orator – born 1815, Baden, Baden-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Wurttemburg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, died 1898, Hahndorf SA.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Moritz Richard SCHOMBURGK, botanic gardens director, botanist, winemaker – born 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Freyburg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, Saxony 1811, died Adelaide SA 1891.</a:t>
            </a: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Otto Alfred Carl SCHOMBURGK, Lutheran Pastor, born 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Freyburg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, Saxony 1809, died 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Buchsfelde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SA 1857.</a:t>
            </a:r>
          </a:p>
          <a:p>
            <a:pPr marL="0" indent="0" algn="l">
              <a:buNone/>
            </a:pP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2E919-2650-8745-E353-C62D65E1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8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68C0-A042-8CBC-4BA3-FE902FD0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Passengers on the Princess Louise </a:t>
            </a:r>
            <a:r>
              <a:rPr lang="en-AU"/>
              <a:t>(cont.)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0311A-37CA-209A-C16A-CE40363C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45" y="1853754"/>
            <a:ext cx="11518710" cy="4037749"/>
          </a:xfrm>
        </p:spPr>
        <p:txBody>
          <a:bodyPr>
            <a:normAutofit fontScale="25000" lnSpcReduction="20000"/>
          </a:bodyPr>
          <a:lstStyle/>
          <a:p>
            <a:r>
              <a:rPr lang="en-AU" sz="8800" dirty="0">
                <a:latin typeface="Calibri" panose="020F0502020204030204" pitchFamily="34" charset="0"/>
                <a:cs typeface="Calibri" panose="020F0502020204030204" pitchFamily="34" charset="0"/>
              </a:rPr>
              <a:t>Johann Carl Friedrich FAEHRMANN, carpenter, carrier and farmer – born </a:t>
            </a:r>
            <a:r>
              <a:rPr lang="en-AU" sz="8800" dirty="0" err="1">
                <a:latin typeface="Calibri" panose="020F0502020204030204" pitchFamily="34" charset="0"/>
                <a:cs typeface="Calibri" panose="020F0502020204030204" pitchFamily="34" charset="0"/>
              </a:rPr>
              <a:t>Tangermünde</a:t>
            </a:r>
            <a:r>
              <a:rPr lang="en-AU" sz="8800" dirty="0">
                <a:latin typeface="Calibri" panose="020F0502020204030204" pitchFamily="34" charset="0"/>
                <a:cs typeface="Calibri" panose="020F0502020204030204" pitchFamily="34" charset="0"/>
              </a:rPr>
              <a:t>, Saxony 1828, died Hahndorf SA 1896.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8800" dirty="0">
                <a:latin typeface="Calibri" panose="020F0502020204030204" pitchFamily="34" charset="0"/>
                <a:cs typeface="Calibri" panose="020F0502020204030204" pitchFamily="34" charset="0"/>
              </a:rPr>
              <a:t>Friedrich Otto PIEPER, farmer, born 1825, </a:t>
            </a:r>
            <a:r>
              <a:rPr lang="en-AU" sz="8800" b="0" i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Tangermünde</a:t>
            </a:r>
            <a:r>
              <a:rPr lang="en-AU" sz="8800" b="0" i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8800" b="0" i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Stendal</a:t>
            </a:r>
            <a:r>
              <a:rPr lang="en-AU" sz="8800" b="0" i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Saxony-Anhalt, died 1873, Bendigo, VIC.</a:t>
            </a:r>
            <a:r>
              <a:rPr lang="en-AU" sz="8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8800" dirty="0">
                <a:latin typeface="Calibri" panose="020F0502020204030204" pitchFamily="34" charset="0"/>
                <a:cs typeface="Calibri" panose="020F0502020204030204" pitchFamily="34" charset="0"/>
              </a:rPr>
              <a:t>Joachim Friedrich Wilhelm SALAU, vigneron farmer, born 1825, </a:t>
            </a:r>
            <a:r>
              <a:rPr lang="en-AU" sz="8800" b="0" i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Tangermünde</a:t>
            </a:r>
            <a:r>
              <a:rPr lang="en-AU" sz="8800" b="0" i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8800" b="0" i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Stendal</a:t>
            </a:r>
            <a:r>
              <a:rPr lang="en-AU" sz="8800" b="0" i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Saxony-Anhalt, died 1890, Bendigo, VIC.</a:t>
            </a:r>
            <a:endParaRPr lang="en-AU" sz="8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8800" dirty="0">
                <a:latin typeface="Calibri" panose="020F0502020204030204" pitchFamily="34" charset="0"/>
                <a:cs typeface="Calibri" panose="020F0502020204030204" pitchFamily="34" charset="0"/>
              </a:rPr>
              <a:t>Hermann HOLZERLAND, architect, farmer, gardener, born 1813, </a:t>
            </a:r>
            <a:r>
              <a:rPr lang="en-AU" sz="8800" dirty="0" err="1">
                <a:latin typeface="Calibri" panose="020F0502020204030204" pitchFamily="34" charset="0"/>
                <a:cs typeface="Calibri" panose="020F0502020204030204" pitchFamily="34" charset="0"/>
              </a:rPr>
              <a:t>Tangermünde</a:t>
            </a:r>
            <a:r>
              <a:rPr lang="en-AU" sz="8800" dirty="0">
                <a:latin typeface="Calibri" panose="020F0502020204030204" pitchFamily="34" charset="0"/>
                <a:cs typeface="Calibri" panose="020F0502020204030204" pitchFamily="34" charset="0"/>
              </a:rPr>
              <a:t>, Saxony, died 1899, Woodside SA.</a:t>
            </a:r>
          </a:p>
          <a:p>
            <a:r>
              <a:rPr lang="en-AU" sz="8800" dirty="0">
                <a:latin typeface="Calibri" panose="020F0502020204030204" pitchFamily="34" charset="0"/>
                <a:cs typeface="Calibri" panose="020F0502020204030204" pitchFamily="34" charset="0"/>
              </a:rPr>
              <a:t>Friedrich Wilhelm VON LINDRUM, champion billiards player, winemaker and hotel landlord, born Mecklenburg-Vorpommern, 1828, died Port Victor SA (now Victor Harbor), 1880. </a:t>
            </a:r>
          </a:p>
          <a:p>
            <a:endParaRPr lang="en-AU" sz="8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FFBE7-47D8-485B-E0F0-75EDF14F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2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68C0-A042-8CBC-4BA3-FE902FD0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Passengers on the Princess Louise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0311A-37CA-209A-C16A-CE40363C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015732"/>
            <a:ext cx="11284309" cy="4037749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Theodor Gustav Hermann BURING, </a:t>
            </a:r>
            <a:r>
              <a:rPr lang="en-AU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store-keeper and vigneron – born 1846, Berlin, Brandenburg, died 1919, Kent Town SA.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Carl Ferdinand August LINGER, musician and composer, born 1810, Berlin, Brandenburg, died 1862, Adelaide SA.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August Albert KLEY, farmer, publican and master carpenter, born Berlin 1813, died 1872 Stockwell SA.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Carl Friedrich Alexander SCHRAMM, painter and artist, born Berlin 1813, died Adelaide SA 1864.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Johann Heinrich HADDERS/HARDERS, farmer and judge at field trials, born 1826, Brandenburg, died 1915, Dimboola VIC.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2E919-2650-8745-E353-C62D65E1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197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68C0-A042-8CBC-4BA3-FE902FD0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Passengers on the Princess Louise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0311A-37CA-209A-C16A-CE40363C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36" y="1853754"/>
            <a:ext cx="11409527" cy="4301386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AU" sz="2100" dirty="0">
                <a:latin typeface="Calibri" panose="020F0502020204030204" pitchFamily="34" charset="0"/>
                <a:cs typeface="Calibri" panose="020F0502020204030204" pitchFamily="34" charset="0"/>
              </a:rPr>
              <a:t>Andreas Adolph KLEY, cabinetmaker, born </a:t>
            </a: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1818, Obernhof, Rhein-Lahn-Kreis, Rhineland-Palatinate</a:t>
            </a:r>
            <a:r>
              <a:rPr lang="en-AU" sz="2100" dirty="0">
                <a:latin typeface="Calibri" panose="020F0502020204030204" pitchFamily="34" charset="0"/>
                <a:cs typeface="Calibri" panose="020F0502020204030204" pitchFamily="34" charset="0"/>
              </a:rPr>
              <a:t>, died 1890, Lyndoch Valley SA.</a:t>
            </a:r>
          </a:p>
          <a:p>
            <a:r>
              <a:rPr lang="en-AU" sz="2100" dirty="0">
                <a:latin typeface="Calibri" panose="020F0502020204030204" pitchFamily="34" charset="0"/>
                <a:cs typeface="Calibri" panose="020F0502020204030204" pitchFamily="34" charset="0"/>
              </a:rPr>
              <a:t>Maria Anna Eugene Constance Josephine (Marianne) KREUSLER, farmer, entomologist and naturalist, born </a:t>
            </a:r>
            <a:r>
              <a:rPr lang="en-AU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Brilon</a:t>
            </a:r>
            <a:r>
              <a:rPr lang="en-AU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Hochsauerlandkreis</a:t>
            </a:r>
            <a:r>
              <a:rPr lang="en-AU" sz="2100" dirty="0">
                <a:latin typeface="Calibri" panose="020F0502020204030204" pitchFamily="34" charset="0"/>
                <a:cs typeface="Calibri" panose="020F0502020204030204" pitchFamily="34" charset="0"/>
              </a:rPr>
              <a:t>, North Rhine-Westphalia 1811, died Nuriootpa SA 1892. </a:t>
            </a:r>
          </a:p>
          <a:p>
            <a:r>
              <a:rPr lang="en-AU" sz="2100" dirty="0">
                <a:latin typeface="Calibri" panose="020F0502020204030204" pitchFamily="34" charset="0"/>
                <a:cs typeface="Calibri" panose="020F0502020204030204" pitchFamily="34" charset="0"/>
              </a:rPr>
              <a:t>Franz Anton JORASLAFSKY, farmer – born Warsaw 1818, died Aldinga SA 1899.</a:t>
            </a:r>
          </a:p>
          <a:p>
            <a:r>
              <a:rPr lang="en-AU" sz="2100" dirty="0">
                <a:latin typeface="Calibri" panose="020F0502020204030204" pitchFamily="34" charset="0"/>
                <a:cs typeface="Calibri" panose="020F0502020204030204" pitchFamily="34" charset="0"/>
              </a:rPr>
              <a:t>Heinrich Carl August NIENABER, cabinetmaker, born Hamburg 1820, died Hamburg, Germany, 1882 – accompanied by his wife and son, Otto Heinrich NIENABER, piano and harmonium tuner and repairer – </a:t>
            </a:r>
            <a:r>
              <a:rPr lang="en-AU" sz="2100">
                <a:latin typeface="Calibri" panose="020F0502020204030204" pitchFamily="34" charset="0"/>
                <a:cs typeface="Calibri" panose="020F0502020204030204" pitchFamily="34" charset="0"/>
              </a:rPr>
              <a:t>born Hamburg, Germany, 1846</a:t>
            </a:r>
            <a:r>
              <a:rPr lang="en-AU" sz="2100" dirty="0">
                <a:latin typeface="Calibri" panose="020F0502020204030204" pitchFamily="34" charset="0"/>
                <a:cs typeface="Calibri" panose="020F0502020204030204" pitchFamily="34" charset="0"/>
              </a:rPr>
              <a:t>, died St Peters, SA, 1927.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2E919-2650-8745-E353-C62D65E1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952D-4EED-C779-4C1B-3034972C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4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br>
              <a:rPr lang="en-AU" sz="32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32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D6503-1880-2C97-9F8C-A931B3E3C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http://www.theshipslist.com/ships/australia/princesslouise1849.shtml</a:t>
            </a:r>
            <a:r>
              <a:rPr lang="en-A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bound-for-south-australia.collections.slsa.sa.gov.au/1849PrincessLouise.htm.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https://en.wikipedia.org/wiki/German_revolutions_of_1848%E2%80%931849#Backlash_in_Prussia</a:t>
            </a:r>
            <a:r>
              <a:rPr lang="en-A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https://localwiki.org/adelaide-hills/Ship_Princess_Louise_%287Aug1849%29</a:t>
            </a:r>
            <a:r>
              <a:rPr lang="en-A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“Pride of the Princess”, “The Advertiser”, 2 December 1989.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Trove, Ancestry, etc.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2719F-5538-1937-FAF2-BC6A071B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32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A8D1-4C4E-42C7-A36E-36E3B942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621" y="798974"/>
            <a:ext cx="9603275" cy="503578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What berlin revolution?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BFE56C-1F4F-1770-0B10-D099DD6D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69" y="1829668"/>
            <a:ext cx="11341289" cy="4738226"/>
          </a:xfrm>
        </p:spPr>
        <p:txBody>
          <a:bodyPr>
            <a:noAutofit/>
          </a:bodyPr>
          <a:lstStyle/>
          <a:p>
            <a:r>
              <a:rPr lang="en-AU" sz="3200" dirty="0">
                <a:solidFill>
                  <a:srgbClr val="202122"/>
                </a:solidFill>
                <a:latin typeface="Calibri" panose="020F0502020204030204" pitchFamily="34" charset="0"/>
              </a:rPr>
              <a:t>Revolutions broke out in many European countries in 1848. </a:t>
            </a:r>
          </a:p>
          <a:p>
            <a:r>
              <a:rPr lang="en-AU" sz="3200" dirty="0">
                <a:solidFill>
                  <a:srgbClr val="202122"/>
                </a:solidFill>
                <a:latin typeface="Calibri" panose="020F0502020204030204" pitchFamily="34" charset="0"/>
              </a:rPr>
              <a:t>Inspired by street demonstrations of workers and artisans in Paris, France, in February 1848, which resulted in the abdication of King Louis-Philippe and his exile in Britain. </a:t>
            </a:r>
          </a:p>
          <a:p>
            <a:r>
              <a:rPr lang="en-AU" sz="3200" dirty="0">
                <a:solidFill>
                  <a:srgbClr val="202122"/>
                </a:solidFill>
                <a:latin typeface="Calibri" panose="020F0502020204030204" pitchFamily="34" charset="0"/>
              </a:rPr>
              <a:t>German revolutions were loosely coordinated protests and rebellions in the states of the German Confederation and the Austrian Empire.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4FB49-5302-7473-ED29-F499B2FB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35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A8D1-4C4E-42C7-A36E-36E3B942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621" y="798974"/>
            <a:ext cx="9603275" cy="503578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What berlin revolution? (</a:t>
            </a:r>
            <a:r>
              <a:rPr lang="en-AU" dirty="0" err="1"/>
              <a:t>cont</a:t>
            </a:r>
            <a:r>
              <a:rPr lang="en-AU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BFE56C-1F4F-1770-0B10-D099DD6D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11" y="1843315"/>
            <a:ext cx="11341289" cy="4738226"/>
          </a:xfrm>
        </p:spPr>
        <p:txBody>
          <a:bodyPr>
            <a:noAutofit/>
          </a:bodyPr>
          <a:lstStyle/>
          <a:p>
            <a:r>
              <a:rPr lang="en-AU" sz="3600" dirty="0">
                <a:solidFill>
                  <a:srgbClr val="202122"/>
                </a:solidFill>
                <a:latin typeface="Calibri" panose="020F0502020204030204" pitchFamily="34" charset="0"/>
              </a:rPr>
              <a:t>The revolutions demonstrated popular discontent with the traditional, largely autocratic political structure of the thirty-nine independent states of the Confederation that inherited the German territory of the former Holy Roman Empire after its dismantlement as a result of the Napoleonic Wars.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4FB49-5302-7473-ED29-F499B2FB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7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A843-DBFA-BEB0-57CF-8C81B7D9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CONFLICT of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2493-786E-CBC4-8606-736EEDFC4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01" y="2015732"/>
            <a:ext cx="11041039" cy="3880101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middle-class elements were committed to liberal principles.</a:t>
            </a:r>
          </a:p>
          <a:p>
            <a:r>
              <a:rPr lang="en-AU" sz="4000" dirty="0">
                <a:solidFill>
                  <a:srgbClr val="2021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AU" sz="40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working class elements sought radical improvements to their working and living conditions. 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7A1C-2681-7120-0D31-6EAC06B7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18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584F-6A45-B83F-077F-360A927C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73905"/>
          </a:xfrm>
        </p:spPr>
        <p:txBody>
          <a:bodyPr/>
          <a:lstStyle/>
          <a:p>
            <a:pPr algn="ctr"/>
            <a:r>
              <a:rPr lang="en-AU" dirty="0"/>
              <a:t>Squashing of </a:t>
            </a:r>
            <a:r>
              <a:rPr lang="en-AU" dirty="0" err="1"/>
              <a:t>german</a:t>
            </a:r>
            <a:r>
              <a:rPr lang="en-AU" dirty="0"/>
              <a:t> revolutions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F5BE5-D4BC-974B-425B-523C6339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98" y="2132437"/>
            <a:ext cx="11259403" cy="3921044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Constituent National Assembly elected from German states in late April and early May 1848 and gathered in Frankfurt am Main on 18 May 1848. </a:t>
            </a:r>
          </a:p>
          <a:p>
            <a:r>
              <a:rPr lang="en-AU" sz="2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Became known as the "professors' parliament", as many of its members were academics in addition to their other responsibilities. </a:t>
            </a:r>
          </a:p>
          <a:p>
            <a:r>
              <a:rPr lang="en-AU" sz="2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Assembly was unable to pass resolutions and dissolved into endless debate. </a:t>
            </a:r>
          </a:p>
          <a:p>
            <a:endParaRPr lang="en-AU" sz="2800" dirty="0">
              <a:solidFill>
                <a:srgbClr val="202122"/>
              </a:solidFill>
              <a:latin typeface="Calibri" panose="020F0502020204030204" pitchFamily="34" charset="0"/>
            </a:endParaRPr>
          </a:p>
          <a:p>
            <a:endParaRPr lang="en-AU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5E193-A088-EB68-360D-5190EE5A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19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584F-6A45-B83F-077F-360A927C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73905"/>
          </a:xfrm>
        </p:spPr>
        <p:txBody>
          <a:bodyPr/>
          <a:lstStyle/>
          <a:p>
            <a:pPr algn="ctr"/>
            <a:r>
              <a:rPr lang="en-AU" dirty="0"/>
              <a:t>Squashing of </a:t>
            </a:r>
            <a:r>
              <a:rPr lang="en-AU" dirty="0" err="1"/>
              <a:t>german</a:t>
            </a:r>
            <a:r>
              <a:rPr lang="en-AU" dirty="0"/>
              <a:t> revolutions 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F5BE5-D4BC-974B-425B-523C6339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98" y="2132437"/>
            <a:ext cx="11259403" cy="3921044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King Frederick William IV of Prussia unilaterally imposed a monarchist constitution in Prussia and undercut the democratic forces. </a:t>
            </a:r>
          </a:p>
          <a:p>
            <a:r>
              <a:rPr lang="en-AU" sz="28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Prussian troops aided local militia in other German States to crush subsequent uprisings.</a:t>
            </a:r>
          </a:p>
          <a:p>
            <a:r>
              <a:rPr lang="en-AU" sz="2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Leaders and participants, if caught, were executed or sentenced to long prison terms.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AU" sz="2800" dirty="0">
              <a:solidFill>
                <a:srgbClr val="2021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5E193-A088-EB68-360D-5190EE5A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24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AB21-F3A9-D413-678A-089425C0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/>
              <a:t>the Berlin Emigration Society </a:t>
            </a:r>
            <a:br>
              <a:rPr lang="en-AU" dirty="0"/>
            </a:br>
            <a:r>
              <a:rPr lang="en-AU" dirty="0"/>
              <a:t>(or the South Australian Colonisation Society)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DD087-916F-7A88-AC3D-5EECD9CE5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9" y="2015731"/>
            <a:ext cx="10931857" cy="4037749"/>
          </a:xfrm>
        </p:spPr>
        <p:txBody>
          <a:bodyPr>
            <a:normAutofit fontScale="25000" lnSpcReduction="20000"/>
          </a:bodyPr>
          <a:lstStyle/>
          <a:p>
            <a:r>
              <a:rPr lang="en-AU" sz="10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Berlin, in 1848, Richard </a:t>
            </a:r>
            <a:r>
              <a:rPr lang="en-AU" sz="1040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Schomburgk</a:t>
            </a:r>
            <a:r>
              <a:rPr lang="en-AU" sz="10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 gardener with a reputation as a botanist, and his physician brother, Otto, saw that there was little hope of their dream of democracy being achieved. </a:t>
            </a:r>
          </a:p>
          <a:p>
            <a:r>
              <a:rPr lang="en-AU" sz="10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formed a migration group, with other families, calling it the Berlin Emigration Society (later changed to the South Australian Colonisation Society, when South Australia became the destination), and made plans to leave. </a:t>
            </a:r>
          </a:p>
          <a:p>
            <a:r>
              <a:rPr lang="en-AU" sz="10400" dirty="0">
                <a:solidFill>
                  <a:srgbClr val="2021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AU" sz="104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 March, 1849, the Society chartered the Princess Louise (356 tons, Captain Bohr), which left Hamburg on 26 March 1849 and arrived in Port Adelaide on 7 August 1849. 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17EFD-5BBC-462E-86F7-D668951F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44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68C0-A042-8CBC-4BA3-FE902FD0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Passengers on the Princess Louise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0311A-37CA-209A-C16A-CE40363C8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Society was largely comprised of professional men, businessmen and skilled artisans, and has been called "the single most important group of German intellectuals to come to Adelaide".</a:t>
            </a:r>
          </a:p>
          <a:p>
            <a:r>
              <a:rPr lang="en-AU" sz="2800" dirty="0">
                <a:solidFill>
                  <a:srgbClr val="202122"/>
                </a:solidFill>
                <a:latin typeface="Calibri" panose="020F0502020204030204" pitchFamily="34" charset="0"/>
              </a:rPr>
              <a:t>161 passengers travelled; the next few slides are a selection, showing considerable diversity.</a:t>
            </a:r>
            <a:endParaRPr lang="en-AU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E437A-B434-FD13-3285-8E209287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66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34CB39-42B1-EE1B-6ACC-736A5725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780-995E-43F3-9673-CC71A951D877}" type="slidenum">
              <a:rPr lang="en-AU" smtClean="0"/>
              <a:t>9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15E35-DD71-5C7C-2C90-CCDE98A6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57" y="0"/>
            <a:ext cx="7464498" cy="5599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E86B66-AACF-1B4F-06E1-99A325C18D2A}"/>
              </a:ext>
            </a:extLst>
          </p:cNvPr>
          <p:cNvSpPr txBox="1"/>
          <p:nvPr/>
        </p:nvSpPr>
        <p:spPr>
          <a:xfrm>
            <a:off x="9222933" y="0"/>
            <a:ext cx="2969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i="0" dirty="0">
                <a:effectLst/>
                <a:latin typeface="Courier New" panose="02070309020205020404" pitchFamily="49" charset="0"/>
              </a:rPr>
              <a:t>‘Painting of the barque Princess Louise' is from Pauline Payne, 'The Diplomatic Gardener’, Page 73.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6654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3471</TotalTime>
  <Words>1079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</vt:lpstr>
      <vt:lpstr>Calibri Light</vt:lpstr>
      <vt:lpstr>Courier New</vt:lpstr>
      <vt:lpstr>Gill Sans MT</vt:lpstr>
      <vt:lpstr>Gallery</vt:lpstr>
      <vt:lpstr>175th anniversaRy of the BERLIN REVOLUTIONS 1848</vt:lpstr>
      <vt:lpstr>What berlin revolution?</vt:lpstr>
      <vt:lpstr>What berlin revolution? (cont)</vt:lpstr>
      <vt:lpstr>CONFLICT of aims</vt:lpstr>
      <vt:lpstr>Squashing of german revolutions</vt:lpstr>
      <vt:lpstr>Squashing of german revolutions (CONT)</vt:lpstr>
      <vt:lpstr>the Berlin Emigration Society  (or the South Australian Colonisation Society)</vt:lpstr>
      <vt:lpstr>Passengers on the Princess Louise</vt:lpstr>
      <vt:lpstr>PowerPoint Presentation</vt:lpstr>
      <vt:lpstr>Passengers on the Princess Louise (cont.)</vt:lpstr>
      <vt:lpstr>Passengers on the Princess Louise (cont.)</vt:lpstr>
      <vt:lpstr>Passengers on the Princess Louise (cont.)</vt:lpstr>
      <vt:lpstr>Passengers on the Princess Louise (cont.)</vt:lpstr>
      <vt:lpstr>Sources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Prussian midwives</dc:title>
  <dc:creator>Philip Mann</dc:creator>
  <cp:lastModifiedBy>Philip Mann</cp:lastModifiedBy>
  <cp:revision>61</cp:revision>
  <dcterms:created xsi:type="dcterms:W3CDTF">2021-03-31T22:53:48Z</dcterms:created>
  <dcterms:modified xsi:type="dcterms:W3CDTF">2023-03-06T08:00:13Z</dcterms:modified>
</cp:coreProperties>
</file>