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57" r:id="rId4"/>
    <p:sldId id="258" r:id="rId5"/>
    <p:sldId id="263" r:id="rId6"/>
    <p:sldId id="260" r:id="rId7"/>
    <p:sldId id="262" r:id="rId8"/>
    <p:sldId id="264" r:id="rId9"/>
    <p:sldId id="26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3" d="100"/>
          <a:sy n="83" d="100"/>
        </p:scale>
        <p:origin x="21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221BF-045F-1B57-F9A5-E5413F5D1A0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AU" dirty="0" err="1"/>
              <a:t>Brickwalls</a:t>
            </a:r>
            <a:r>
              <a:rPr lang="en-AU" dirty="0"/>
              <a:t> on my Father’s side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412184-5350-F3F8-4E40-3131549260C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AU" dirty="0"/>
              <a:t>Given BY PHILIP MANN to the German interest group of the San Diego Genealogical Society Meeting on 17 January 2024.</a:t>
            </a:r>
          </a:p>
        </p:txBody>
      </p:sp>
    </p:spTree>
    <p:extLst>
      <p:ext uri="{BB962C8B-B14F-4D97-AF65-F5344CB8AC3E}">
        <p14:creationId xmlns:p14="http://schemas.microsoft.com/office/powerpoint/2010/main" val="2721977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E18D5-3DDB-7253-B778-33C576836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8A6A34-9258-9761-F1ED-118DB7A6C8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I was born in Murray Bridge, South Australia in 1951, the 10th child of my parents Arthur Theodore Mann and his wife Louise Elsa (nee </a:t>
            </a:r>
            <a:r>
              <a:rPr lang="en-AU" dirty="0" err="1"/>
              <a:t>Kuchel</a:t>
            </a:r>
            <a:r>
              <a:rPr lang="en-AU" dirty="0"/>
              <a:t>).</a:t>
            </a:r>
          </a:p>
          <a:p>
            <a:r>
              <a:rPr lang="en-AU" dirty="0"/>
              <a:t>Family lore has it that no-one would ever do a pedigree of my father’s family as they were unsure what they would unearth and it would be too difficult.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128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E18D5-3DDB-7253-B778-33C576836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/>
              <a:t>BRICKWALL No.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8A6A34-9258-9761-F1ED-118DB7A6C8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In 2000, the Bradtke Family History was published, which covered the Manns from my great grandfather, Johann Christian Mann, born in </a:t>
            </a:r>
            <a:r>
              <a:rPr lang="en-AU" dirty="0" err="1"/>
              <a:t>Hirschfeldau</a:t>
            </a:r>
            <a:r>
              <a:rPr lang="en-AU" dirty="0"/>
              <a:t>, Silesia in 1812. There was no information about his parents.</a:t>
            </a:r>
          </a:p>
          <a:p>
            <a:r>
              <a:rPr lang="en-AU" dirty="0"/>
              <a:t>I have subsequently found, transcribed and translated his baptismal records which show he was </a:t>
            </a:r>
            <a:r>
              <a:rPr lang="en-AU" i="1" dirty="0" err="1"/>
              <a:t>unehelich</a:t>
            </a:r>
            <a:r>
              <a:rPr lang="en-AU" dirty="0"/>
              <a:t> (born out of wedlock) and his mother was Anna Rosina Fiedler of </a:t>
            </a:r>
            <a:r>
              <a:rPr lang="en-AU" dirty="0" err="1"/>
              <a:t>Hirschfeldau</a:t>
            </a:r>
            <a:r>
              <a:rPr lang="en-AU" dirty="0"/>
              <a:t> and his father was Friedrich </a:t>
            </a:r>
            <a:r>
              <a:rPr lang="en-AU" dirty="0" err="1"/>
              <a:t>Mahn</a:t>
            </a:r>
            <a:r>
              <a:rPr lang="en-AU" dirty="0"/>
              <a:t> of </a:t>
            </a:r>
            <a:r>
              <a:rPr lang="en-AU" dirty="0" err="1"/>
              <a:t>Grossenbohrau</a:t>
            </a:r>
            <a:r>
              <a:rPr lang="en-AU" dirty="0"/>
              <a:t> (7 miles away). </a:t>
            </a:r>
          </a:p>
          <a:p>
            <a:r>
              <a:rPr lang="en-AU" dirty="0"/>
              <a:t>To date, I have got no further back.</a:t>
            </a:r>
          </a:p>
        </p:txBody>
      </p:sp>
    </p:spTree>
    <p:extLst>
      <p:ext uri="{BB962C8B-B14F-4D97-AF65-F5344CB8AC3E}">
        <p14:creationId xmlns:p14="http://schemas.microsoft.com/office/powerpoint/2010/main" val="4211968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7EF5B-CBA5-9DCE-266D-74A294168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/>
              <a:t>MY DAD’s PEDIGREE (part thereof)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BC86A66-AF94-6988-42BC-FD97EBD3DAB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47975" y="1961155"/>
            <a:ext cx="6496050" cy="1800225"/>
          </a:xfr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2DAEA8B-F920-3E3B-821D-B56A953F1F6B}"/>
              </a:ext>
            </a:extLst>
          </p:cNvPr>
          <p:cNvSpPr txBox="1"/>
          <p:nvPr/>
        </p:nvSpPr>
        <p:spPr>
          <a:xfrm>
            <a:off x="9364950" y="2095018"/>
            <a:ext cx="1689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0000"/>
                </a:solidFill>
              </a:rPr>
              <a:t>BRICKWALL NO. 1</a:t>
            </a: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FF30433E-5C58-543B-C9C5-B0A622DE4153}"/>
              </a:ext>
            </a:extLst>
          </p:cNvPr>
          <p:cNvSpPr/>
          <p:nvPr/>
        </p:nvSpPr>
        <p:spPr>
          <a:xfrm rot="10800000">
            <a:off x="7523544" y="1966771"/>
            <a:ext cx="1841406" cy="75142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68766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FB3C92-B8E9-D0D8-C18F-9DD5BB9CC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DNA tests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CDF565-CB3C-D813-BE97-8F4D73D1BD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I have tested my autosomal DNA with Ancestry and uploaded to </a:t>
            </a:r>
            <a:r>
              <a:rPr lang="en-AU" dirty="0" err="1"/>
              <a:t>Gedmatch</a:t>
            </a:r>
            <a:r>
              <a:rPr lang="en-AU" dirty="0"/>
              <a:t>, </a:t>
            </a:r>
            <a:r>
              <a:rPr lang="en-AU" dirty="0" err="1"/>
              <a:t>MyHeritage</a:t>
            </a:r>
            <a:r>
              <a:rPr lang="en-AU" dirty="0"/>
              <a:t> and </a:t>
            </a:r>
            <a:r>
              <a:rPr lang="en-AU" dirty="0" err="1"/>
              <a:t>FamilyTreeDNA</a:t>
            </a:r>
            <a:r>
              <a:rPr lang="en-AU" dirty="0"/>
              <a:t> (with whom I have also had my YDNA tested at the Y37 level). This has given no clarification on my paternal line, but has identified that I am in haplogroup R-M269.</a:t>
            </a:r>
          </a:p>
          <a:p>
            <a:r>
              <a:rPr lang="en-AU" dirty="0"/>
              <a:t>For me,  Ancestry has about 20% of my closer matches (&gt;20cM or about 4</a:t>
            </a:r>
            <a:r>
              <a:rPr lang="en-AU" baseline="30000" dirty="0"/>
              <a:t>th</a:t>
            </a:r>
            <a:r>
              <a:rPr lang="en-AU" dirty="0"/>
              <a:t> cousin and closer) in North America.</a:t>
            </a:r>
          </a:p>
          <a:p>
            <a:r>
              <a:rPr lang="en-AU" dirty="0" err="1"/>
              <a:t>MyHeritage</a:t>
            </a:r>
            <a:r>
              <a:rPr lang="en-AU" dirty="0"/>
              <a:t> has a significant number in Germany (about 40% of those for the US and Canada).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448922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635AAB-3F34-B720-0131-92A1822CB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/>
              <a:t>BRICKWALL NO.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42BD7E-938E-304E-2AEB-4D88988E9D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sz="1800" dirty="0"/>
              <a:t>My great grandmother, </a:t>
            </a:r>
            <a:r>
              <a:rPr lang="en-A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Johanne Louise </a:t>
            </a:r>
            <a:r>
              <a:rPr lang="en-AU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Bradtke, </a:t>
            </a:r>
            <a:r>
              <a:rPr lang="en-A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was born in </a:t>
            </a:r>
            <a:r>
              <a:rPr lang="en-A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Cicha</a:t>
            </a:r>
            <a:r>
              <a:rPr lang="en-A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Gora, Posen, Prussia, to Anna Rosina Dorothea </a:t>
            </a:r>
            <a:r>
              <a:rPr lang="en-A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Kucke</a:t>
            </a:r>
            <a:r>
              <a:rPr lang="en-A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(nee </a:t>
            </a:r>
            <a:r>
              <a:rPr lang="en-A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Schlinke</a:t>
            </a:r>
            <a:r>
              <a:rPr lang="en-A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on </a:t>
            </a:r>
            <a:r>
              <a:rPr lang="en-A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 June 1823 </a:t>
            </a:r>
            <a:r>
              <a:rPr lang="en-A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but details of her father are unknown.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 </a:t>
            </a:r>
            <a:r>
              <a:rPr lang="en-A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29 January 1823</a:t>
            </a:r>
            <a:r>
              <a:rPr lang="en-A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her mother was married to Johann Gottfried </a:t>
            </a:r>
            <a:r>
              <a:rPr lang="en-A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Kucke</a:t>
            </a:r>
            <a:r>
              <a:rPr lang="en-A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the eldest son of Johann Gottfried </a:t>
            </a:r>
            <a:r>
              <a:rPr lang="en-A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Kucke</a:t>
            </a:r>
            <a:r>
              <a:rPr lang="en-A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Rosina Dorothea nee </a:t>
            </a:r>
            <a:r>
              <a:rPr lang="en-A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Haemmerling</a:t>
            </a:r>
            <a:r>
              <a:rPr lang="en-A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en-A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Cicha</a:t>
            </a:r>
            <a:r>
              <a:rPr lang="en-A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Gora, but his name was not included on Louise’s birth certificate.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Father’s name was left blank on her birth certificate.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 12 November 1829, Rosina Dorothea married Wilhelm Bradtke.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Wilhelm adopted Louise as his daughter and she took his surname.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17823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7EF5B-CBA5-9DCE-266D-74A294168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/>
              <a:t>MY DAD’s PEDIGREE (part thereof)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BC86A66-AF94-6988-42BC-FD97EBD3DAB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47975" y="1961155"/>
            <a:ext cx="6496050" cy="1800225"/>
          </a:xfr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2DAEA8B-F920-3E3B-821D-B56A953F1F6B}"/>
              </a:ext>
            </a:extLst>
          </p:cNvPr>
          <p:cNvSpPr txBox="1"/>
          <p:nvPr/>
        </p:nvSpPr>
        <p:spPr>
          <a:xfrm>
            <a:off x="9364950" y="2095018"/>
            <a:ext cx="1689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0000"/>
                </a:solidFill>
              </a:rPr>
              <a:t>BRICKWALL NO. 1</a:t>
            </a: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FF30433E-5C58-543B-C9C5-B0A622DE4153}"/>
              </a:ext>
            </a:extLst>
          </p:cNvPr>
          <p:cNvSpPr/>
          <p:nvPr/>
        </p:nvSpPr>
        <p:spPr>
          <a:xfrm rot="10800000">
            <a:off x="7523544" y="1966771"/>
            <a:ext cx="1841406" cy="75142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E2FE555B-C166-3EFA-B267-32B40336E062}"/>
              </a:ext>
            </a:extLst>
          </p:cNvPr>
          <p:cNvSpPr/>
          <p:nvPr/>
        </p:nvSpPr>
        <p:spPr>
          <a:xfrm rot="10800000">
            <a:off x="6253216" y="2645811"/>
            <a:ext cx="1841406" cy="75142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3AB9D30-82B7-B6C6-3B5F-158F85C479AD}"/>
              </a:ext>
            </a:extLst>
          </p:cNvPr>
          <p:cNvSpPr txBox="1"/>
          <p:nvPr/>
        </p:nvSpPr>
        <p:spPr>
          <a:xfrm>
            <a:off x="8094622" y="2782669"/>
            <a:ext cx="1689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0000"/>
                </a:solidFill>
              </a:rPr>
              <a:t>BRICKWALL NO. 2</a:t>
            </a:r>
          </a:p>
        </p:txBody>
      </p:sp>
    </p:spTree>
    <p:extLst>
      <p:ext uri="{BB962C8B-B14F-4D97-AF65-F5344CB8AC3E}">
        <p14:creationId xmlns:p14="http://schemas.microsoft.com/office/powerpoint/2010/main" val="30221402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6D47F-A02A-19AF-B0FB-A67D0D5D1B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474563"/>
            <a:ext cx="9603275" cy="1541169"/>
          </a:xfrm>
        </p:spPr>
        <p:txBody>
          <a:bodyPr>
            <a:normAutofit/>
          </a:bodyPr>
          <a:lstStyle/>
          <a:p>
            <a:pPr algn="ctr"/>
            <a:r>
              <a:rPr lang="en-AU" dirty="0"/>
              <a:t>Possible way of using my DNA MATCHES to determine who Johanne Louise Bradtke’s </a:t>
            </a:r>
            <a:r>
              <a:rPr lang="en-AU" dirty="0" err="1"/>
              <a:t>FATher</a:t>
            </a:r>
            <a:r>
              <a:rPr lang="en-AU" dirty="0"/>
              <a:t> 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9C1C22-E752-6587-0089-6B0763C14D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  <a:p>
            <a:endParaRPr lang="en-AU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EF96088-E568-E046-FD85-7DDAAB02656B}"/>
              </a:ext>
            </a:extLst>
          </p:cNvPr>
          <p:cNvSpPr txBox="1">
            <a:spLocks/>
          </p:cNvSpPr>
          <p:nvPr/>
        </p:nvSpPr>
        <p:spPr>
          <a:xfrm>
            <a:off x="1603979" y="21681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AU" dirty="0"/>
              <a:t>Identify DNA matches (call them Group A) known to descend from Johann Christian Mann and Johanne Louise Bradtke.</a:t>
            </a:r>
          </a:p>
          <a:p>
            <a:r>
              <a:rPr lang="en-AU" dirty="0"/>
              <a:t>Identify my shared matches with Group A members who are not part of Group A (call them Group B).</a:t>
            </a:r>
          </a:p>
          <a:p>
            <a:r>
              <a:rPr lang="en-AU" dirty="0"/>
              <a:t>Identify my shared matches with Group B members who are not part of Groups A and B (call them Group C).</a:t>
            </a:r>
          </a:p>
          <a:p>
            <a:r>
              <a:rPr lang="en-AU" dirty="0"/>
              <a:t>Identify my shared matches with Group C members who are not known to be connected via my maternal Riedel great grandparents or further back on the </a:t>
            </a:r>
            <a:r>
              <a:rPr lang="en-AU" dirty="0" err="1"/>
              <a:t>Schlinke</a:t>
            </a:r>
            <a:r>
              <a:rPr lang="en-AU" dirty="0"/>
              <a:t> line (call them Group D).</a:t>
            </a:r>
          </a:p>
          <a:p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669437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AA24A2-0FD2-4723-3057-10B4DC844E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comments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454227-C4E5-1EA2-163A-B5325C5C31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Does this method seem reasonable?</a:t>
            </a:r>
          </a:p>
          <a:p>
            <a:r>
              <a:rPr lang="en-AU" dirty="0"/>
              <a:t>One name that recurs (at least 6 times) </a:t>
            </a:r>
            <a:r>
              <a:rPr lang="en-AU"/>
              <a:t>in my Ancestry </a:t>
            </a:r>
            <a:r>
              <a:rPr lang="en-AU" dirty="0"/>
              <a:t>DNA matches’ family trees is </a:t>
            </a:r>
            <a:r>
              <a:rPr lang="en-AU" dirty="0" err="1"/>
              <a:t>Silbernagel</a:t>
            </a:r>
            <a:r>
              <a:rPr lang="en-AU" dirty="0"/>
              <a:t>.</a:t>
            </a:r>
          </a:p>
          <a:p>
            <a:r>
              <a:rPr lang="en-AU" dirty="0"/>
              <a:t>A family of </a:t>
            </a:r>
            <a:r>
              <a:rPr lang="en-AU" dirty="0" err="1"/>
              <a:t>Silbernagels</a:t>
            </a:r>
            <a:r>
              <a:rPr lang="en-AU" dirty="0"/>
              <a:t> lived in </a:t>
            </a:r>
            <a:r>
              <a:rPr lang="en-AU" dirty="0" err="1"/>
              <a:t>Bentschen</a:t>
            </a:r>
            <a:r>
              <a:rPr lang="en-AU" dirty="0"/>
              <a:t>/</a:t>
            </a:r>
            <a:r>
              <a:rPr lang="en-AU" dirty="0" err="1"/>
              <a:t>Zbaszyn</a:t>
            </a:r>
            <a:r>
              <a:rPr lang="en-AU" dirty="0"/>
              <a:t>, Posen/Poznan, 11 miles from </a:t>
            </a:r>
            <a:r>
              <a:rPr lang="en-AU" dirty="0" err="1"/>
              <a:t>Cicha</a:t>
            </a:r>
            <a:r>
              <a:rPr lang="en-AU" dirty="0"/>
              <a:t> Gora; some migrated to the US, some to Australia.</a:t>
            </a:r>
          </a:p>
          <a:p>
            <a:r>
              <a:rPr lang="en-AU" dirty="0"/>
              <a:t>What other methods could be used?</a:t>
            </a:r>
          </a:p>
          <a:p>
            <a:r>
              <a:rPr lang="en-AU" dirty="0"/>
              <a:t>I can be contacted at philip@philipmann.com.au.</a:t>
            </a:r>
          </a:p>
        </p:txBody>
      </p:sp>
    </p:spTree>
    <p:extLst>
      <p:ext uri="{BB962C8B-B14F-4D97-AF65-F5344CB8AC3E}">
        <p14:creationId xmlns:p14="http://schemas.microsoft.com/office/powerpoint/2010/main" val="170727142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{5FDBC4F5-9E13-4137-B0B2-6DE75C3675AC}tf10001114</Template>
  <TotalTime>522</TotalTime>
  <Words>616</Words>
  <Application>Microsoft Office PowerPoint</Application>
  <PresentationFormat>Widescreen</PresentationFormat>
  <Paragraphs>35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Gill Sans MT</vt:lpstr>
      <vt:lpstr>Gallery</vt:lpstr>
      <vt:lpstr>Brickwalls on my Father’s side</vt:lpstr>
      <vt:lpstr>BACKGROUND</vt:lpstr>
      <vt:lpstr>BRICKWALL No. 1</vt:lpstr>
      <vt:lpstr>MY DAD’s PEDIGREE (part thereof)</vt:lpstr>
      <vt:lpstr>DNA tests</vt:lpstr>
      <vt:lpstr>BRICKWALL NO. 2</vt:lpstr>
      <vt:lpstr>MY DAD’s PEDIGREE (part thereof)</vt:lpstr>
      <vt:lpstr>Possible way of using my DNA MATCHES to determine who Johanne Louise Bradtke’s FATher is</vt:lpstr>
      <vt:lpstr>comments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Brickwalls on my Father’s side</dc:title>
  <dc:creator>Philip Mann</dc:creator>
  <cp:lastModifiedBy>Philip Mann</cp:lastModifiedBy>
  <cp:revision>5</cp:revision>
  <dcterms:created xsi:type="dcterms:W3CDTF">2024-01-10T01:20:06Z</dcterms:created>
  <dcterms:modified xsi:type="dcterms:W3CDTF">2024-01-17T01:26:36Z</dcterms:modified>
</cp:coreProperties>
</file>