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70" d="100"/>
          <a:sy n="70" d="100"/>
        </p:scale>
        <p:origin x="69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D3A567-8AC5-4105-822B-C497AD86BDFB}" type="datetimeFigureOut">
              <a:rPr lang="en-AU" smtClean="0"/>
              <a:t>8/10/2025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11A4FA-97D5-4264-A1A6-8C00AAC12E7E}" type="slidenum">
              <a:rPr lang="en-AU" smtClean="0"/>
              <a:t>‹#›</a:t>
            </a:fld>
            <a:endParaRPr lang="en-AU"/>
          </a:p>
        </p:txBody>
      </p:sp>
    </p:spTree>
    <p:extLst>
      <p:ext uri="{BB962C8B-B14F-4D97-AF65-F5344CB8AC3E}">
        <p14:creationId xmlns:p14="http://schemas.microsoft.com/office/powerpoint/2010/main" val="144907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8 October 2025</a:t>
            </a:r>
            <a:endParaRPr lang="en-US" dirty="0"/>
          </a:p>
        </p:txBody>
      </p:sp>
      <p:sp>
        <p:nvSpPr>
          <p:cNvPr id="5" name="Footer Placeholder 4"/>
          <p:cNvSpPr>
            <a:spLocks noGrp="1"/>
          </p:cNvSpPr>
          <p:nvPr>
            <p:ph type="ftr" sz="quarter" idx="11"/>
          </p:nvPr>
        </p:nvSpPr>
        <p:spPr>
          <a:xfrm>
            <a:off x="2416500" y="329307"/>
            <a:ext cx="4973915" cy="309201"/>
          </a:xfrm>
        </p:spPr>
        <p:txBody>
          <a:bodyPr/>
          <a:lstStyle/>
          <a:p>
            <a:r>
              <a:rPr lang="en-US"/>
              <a:t>Philip R Mann</a:t>
            </a:r>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 October 2025</a:t>
            </a:r>
            <a:endParaRPr lang="en-US" dirty="0"/>
          </a:p>
        </p:txBody>
      </p:sp>
      <p:sp>
        <p:nvSpPr>
          <p:cNvPr id="5" name="Footer Placeholder 4"/>
          <p:cNvSpPr>
            <a:spLocks noGrp="1"/>
          </p:cNvSpPr>
          <p:nvPr>
            <p:ph type="ftr" sz="quarter" idx="11"/>
          </p:nvPr>
        </p:nvSpPr>
        <p:spPr/>
        <p:txBody>
          <a:bodyPr/>
          <a:lstStyle/>
          <a:p>
            <a:r>
              <a:rPr lang="en-US"/>
              <a:t>Philip R Mann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 October 2025</a:t>
            </a:r>
            <a:endParaRPr lang="en-US" dirty="0"/>
          </a:p>
        </p:txBody>
      </p:sp>
      <p:sp>
        <p:nvSpPr>
          <p:cNvPr id="5" name="Footer Placeholder 4"/>
          <p:cNvSpPr>
            <a:spLocks noGrp="1"/>
          </p:cNvSpPr>
          <p:nvPr>
            <p:ph type="ftr" sz="quarter" idx="11"/>
          </p:nvPr>
        </p:nvSpPr>
        <p:spPr/>
        <p:txBody>
          <a:bodyPr/>
          <a:lstStyle/>
          <a:p>
            <a:r>
              <a:rPr lang="en-US"/>
              <a:t>Philip R Mann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8 October 2025</a:t>
            </a:r>
            <a:endParaRPr lang="en-US" dirty="0"/>
          </a:p>
        </p:txBody>
      </p:sp>
      <p:sp>
        <p:nvSpPr>
          <p:cNvPr id="5" name="Footer Placeholder 4"/>
          <p:cNvSpPr>
            <a:spLocks noGrp="1"/>
          </p:cNvSpPr>
          <p:nvPr>
            <p:ph type="ftr" sz="quarter" idx="11"/>
          </p:nvPr>
        </p:nvSpPr>
        <p:spPr/>
        <p:txBody>
          <a:bodyPr/>
          <a:lstStyle/>
          <a:p>
            <a:r>
              <a:rPr lang="en-US"/>
              <a:t>Philip R Mann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8 October 2025</a:t>
            </a:r>
            <a:endParaRPr lang="en-US" dirty="0"/>
          </a:p>
        </p:txBody>
      </p:sp>
      <p:sp>
        <p:nvSpPr>
          <p:cNvPr id="5" name="Footer Placeholder 4"/>
          <p:cNvSpPr>
            <a:spLocks noGrp="1"/>
          </p:cNvSpPr>
          <p:nvPr>
            <p:ph type="ftr" sz="quarter" idx="11"/>
          </p:nvPr>
        </p:nvSpPr>
        <p:spPr/>
        <p:txBody>
          <a:bodyPr/>
          <a:lstStyle/>
          <a:p>
            <a:r>
              <a:rPr lang="en-US"/>
              <a:t>Philip R Mann</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8 October 2025</a:t>
            </a:r>
            <a:endParaRPr lang="en-US" dirty="0"/>
          </a:p>
        </p:txBody>
      </p:sp>
      <p:sp>
        <p:nvSpPr>
          <p:cNvPr id="6" name="Footer Placeholder 5"/>
          <p:cNvSpPr>
            <a:spLocks noGrp="1"/>
          </p:cNvSpPr>
          <p:nvPr>
            <p:ph type="ftr" sz="quarter" idx="11"/>
          </p:nvPr>
        </p:nvSpPr>
        <p:spPr/>
        <p:txBody>
          <a:bodyPr/>
          <a:lstStyle/>
          <a:p>
            <a:r>
              <a:rPr lang="en-US"/>
              <a:t>Philip R Mann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8 October 2025</a:t>
            </a:r>
            <a:endParaRPr lang="en-US" dirty="0"/>
          </a:p>
        </p:txBody>
      </p:sp>
      <p:sp>
        <p:nvSpPr>
          <p:cNvPr id="8" name="Footer Placeholder 7"/>
          <p:cNvSpPr>
            <a:spLocks noGrp="1"/>
          </p:cNvSpPr>
          <p:nvPr>
            <p:ph type="ftr" sz="quarter" idx="11"/>
          </p:nvPr>
        </p:nvSpPr>
        <p:spPr/>
        <p:txBody>
          <a:bodyPr/>
          <a:lstStyle/>
          <a:p>
            <a:r>
              <a:rPr lang="en-US"/>
              <a:t>Philip R Mann</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8 October 2025</a:t>
            </a:r>
            <a:endParaRPr lang="en-US" dirty="0"/>
          </a:p>
        </p:txBody>
      </p:sp>
      <p:sp>
        <p:nvSpPr>
          <p:cNvPr id="4" name="Footer Placeholder 3"/>
          <p:cNvSpPr>
            <a:spLocks noGrp="1"/>
          </p:cNvSpPr>
          <p:nvPr>
            <p:ph type="ftr" sz="quarter" idx="11"/>
          </p:nvPr>
        </p:nvSpPr>
        <p:spPr/>
        <p:txBody>
          <a:bodyPr/>
          <a:lstStyle/>
          <a:p>
            <a:r>
              <a:rPr lang="en-US"/>
              <a:t>Philip R Mann</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8 October 2025</a:t>
            </a:r>
            <a:endParaRPr lang="en-US" dirty="0"/>
          </a:p>
        </p:txBody>
      </p:sp>
      <p:sp>
        <p:nvSpPr>
          <p:cNvPr id="3" name="Footer Placeholder 2"/>
          <p:cNvSpPr>
            <a:spLocks noGrp="1"/>
          </p:cNvSpPr>
          <p:nvPr>
            <p:ph type="ftr" sz="quarter" idx="11"/>
          </p:nvPr>
        </p:nvSpPr>
        <p:spPr/>
        <p:txBody>
          <a:bodyPr/>
          <a:lstStyle/>
          <a:p>
            <a:r>
              <a:rPr lang="en-US"/>
              <a:t>Philip R Mann</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8 October 2025</a:t>
            </a:r>
            <a:endParaRPr lang="en-US" dirty="0"/>
          </a:p>
        </p:txBody>
      </p:sp>
      <p:sp>
        <p:nvSpPr>
          <p:cNvPr id="6" name="Footer Placeholder 5"/>
          <p:cNvSpPr>
            <a:spLocks noGrp="1"/>
          </p:cNvSpPr>
          <p:nvPr>
            <p:ph type="ftr" sz="quarter" idx="11"/>
          </p:nvPr>
        </p:nvSpPr>
        <p:spPr/>
        <p:txBody>
          <a:bodyPr/>
          <a:lstStyle/>
          <a:p>
            <a:r>
              <a:rPr lang="en-US"/>
              <a:t>Philip R Mann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r>
              <a:rPr lang="en-US"/>
              <a:t>8 October 2025</a:t>
            </a:r>
            <a:endParaRPr lang="en-US" dirty="0"/>
          </a:p>
        </p:txBody>
      </p:sp>
      <p:sp>
        <p:nvSpPr>
          <p:cNvPr id="6" name="Footer Placeholder 5"/>
          <p:cNvSpPr>
            <a:spLocks noGrp="1"/>
          </p:cNvSpPr>
          <p:nvPr>
            <p:ph type="ftr" sz="quarter" idx="11"/>
          </p:nvPr>
        </p:nvSpPr>
        <p:spPr>
          <a:xfrm>
            <a:off x="1447382" y="318640"/>
            <a:ext cx="5541004" cy="320931"/>
          </a:xfrm>
        </p:spPr>
        <p:txBody>
          <a:bodyPr/>
          <a:lstStyle/>
          <a:p>
            <a:r>
              <a:rPr lang="en-US"/>
              <a:t>Philip R Mann</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AU"/>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t>8 October 2025</a:t>
            </a:r>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Philip R Mann</a:t>
            </a:r>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8F1D0-6CF5-269D-D237-A7EF541BB420}"/>
              </a:ext>
            </a:extLst>
          </p:cNvPr>
          <p:cNvSpPr>
            <a:spLocks noGrp="1"/>
          </p:cNvSpPr>
          <p:nvPr>
            <p:ph type="ctrTitle"/>
          </p:nvPr>
        </p:nvSpPr>
        <p:spPr/>
        <p:txBody>
          <a:bodyPr/>
          <a:lstStyle/>
          <a:p>
            <a:pPr algn="ctr"/>
            <a:r>
              <a:rPr lang="en-AU" dirty="0"/>
              <a:t>PURCHASE OF A NEW RESOURCE</a:t>
            </a:r>
          </a:p>
        </p:txBody>
      </p:sp>
      <p:sp>
        <p:nvSpPr>
          <p:cNvPr id="3" name="Subtitle 2">
            <a:extLst>
              <a:ext uri="{FF2B5EF4-FFF2-40B4-BE49-F238E27FC236}">
                <a16:creationId xmlns:a16="http://schemas.microsoft.com/office/drawing/2014/main" id="{97873AB3-DEF2-DE70-5563-D899C49C3E41}"/>
              </a:ext>
            </a:extLst>
          </p:cNvPr>
          <p:cNvSpPr>
            <a:spLocks noGrp="1"/>
          </p:cNvSpPr>
          <p:nvPr>
            <p:ph type="subTitle" idx="1"/>
          </p:nvPr>
        </p:nvSpPr>
        <p:spPr/>
        <p:txBody>
          <a:bodyPr/>
          <a:lstStyle/>
          <a:p>
            <a:endParaRPr lang="en-AU"/>
          </a:p>
        </p:txBody>
      </p:sp>
      <p:sp>
        <p:nvSpPr>
          <p:cNvPr id="4" name="Date Placeholder 3">
            <a:extLst>
              <a:ext uri="{FF2B5EF4-FFF2-40B4-BE49-F238E27FC236}">
                <a16:creationId xmlns:a16="http://schemas.microsoft.com/office/drawing/2014/main" id="{008AB148-AFAD-0AFA-F257-58B66D3D2982}"/>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23171065-EB3D-3591-F607-6C08B87DFBAF}"/>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315827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D5093D-BB7D-C93E-3D03-CDB2EF4C0722}"/>
              </a:ext>
            </a:extLst>
          </p:cNvPr>
          <p:cNvSpPr>
            <a:spLocks noGrp="1"/>
          </p:cNvSpPr>
          <p:nvPr>
            <p:ph type="dt" sz="half" idx="10"/>
          </p:nvPr>
        </p:nvSpPr>
        <p:spPr/>
        <p:txBody>
          <a:bodyPr/>
          <a:lstStyle/>
          <a:p>
            <a:r>
              <a:rPr lang="en-US"/>
              <a:t>8 October 2025</a:t>
            </a:r>
            <a:endParaRPr lang="en-US" dirty="0"/>
          </a:p>
        </p:txBody>
      </p:sp>
      <p:sp>
        <p:nvSpPr>
          <p:cNvPr id="3" name="Footer Placeholder 2">
            <a:extLst>
              <a:ext uri="{FF2B5EF4-FFF2-40B4-BE49-F238E27FC236}">
                <a16:creationId xmlns:a16="http://schemas.microsoft.com/office/drawing/2014/main" id="{58F2C7DF-E54D-AD33-07A3-992BA9867BE1}"/>
              </a:ext>
            </a:extLst>
          </p:cNvPr>
          <p:cNvSpPr>
            <a:spLocks noGrp="1"/>
          </p:cNvSpPr>
          <p:nvPr>
            <p:ph type="ftr" sz="quarter" idx="11"/>
          </p:nvPr>
        </p:nvSpPr>
        <p:spPr/>
        <p:txBody>
          <a:bodyPr/>
          <a:lstStyle/>
          <a:p>
            <a:r>
              <a:rPr lang="en-US"/>
              <a:t>Philip R Mann</a:t>
            </a:r>
            <a:endParaRPr lang="en-US" dirty="0"/>
          </a:p>
        </p:txBody>
      </p:sp>
      <p:pic>
        <p:nvPicPr>
          <p:cNvPr id="5" name="Picture 4">
            <a:extLst>
              <a:ext uri="{FF2B5EF4-FFF2-40B4-BE49-F238E27FC236}">
                <a16:creationId xmlns:a16="http://schemas.microsoft.com/office/drawing/2014/main" id="{723C7F77-872E-3672-892E-6713A444C5A6}"/>
              </a:ext>
            </a:extLst>
          </p:cNvPr>
          <p:cNvPicPr>
            <a:picLocks noChangeAspect="1"/>
          </p:cNvPicPr>
          <p:nvPr/>
        </p:nvPicPr>
        <p:blipFill>
          <a:blip r:embed="rId2"/>
          <a:stretch>
            <a:fillRect/>
          </a:stretch>
        </p:blipFill>
        <p:spPr>
          <a:xfrm>
            <a:off x="4395550" y="163773"/>
            <a:ext cx="3963918" cy="5718257"/>
          </a:xfrm>
          <a:prstGeom prst="rect">
            <a:avLst/>
          </a:prstGeom>
        </p:spPr>
      </p:pic>
    </p:spTree>
    <p:extLst>
      <p:ext uri="{BB962C8B-B14F-4D97-AF65-F5344CB8AC3E}">
        <p14:creationId xmlns:p14="http://schemas.microsoft.com/office/powerpoint/2010/main" val="17947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3556E-2EDC-A178-6C8E-7900B86FEEE3}"/>
              </a:ext>
            </a:extLst>
          </p:cNvPr>
          <p:cNvSpPr>
            <a:spLocks noGrp="1"/>
          </p:cNvSpPr>
          <p:nvPr>
            <p:ph type="title"/>
          </p:nvPr>
        </p:nvSpPr>
        <p:spPr/>
        <p:txBody>
          <a:bodyPr/>
          <a:lstStyle/>
          <a:p>
            <a:r>
              <a:rPr lang="en-AU" dirty="0"/>
              <a:t>What is a </a:t>
            </a:r>
            <a:r>
              <a:rPr lang="en-AU" dirty="0" err="1"/>
              <a:t>Familienbuch</a:t>
            </a:r>
            <a:r>
              <a:rPr lang="en-AU" dirty="0"/>
              <a:t>?</a:t>
            </a:r>
          </a:p>
        </p:txBody>
      </p:sp>
      <p:sp>
        <p:nvSpPr>
          <p:cNvPr id="3" name="Content Placeholder 2">
            <a:extLst>
              <a:ext uri="{FF2B5EF4-FFF2-40B4-BE49-F238E27FC236}">
                <a16:creationId xmlns:a16="http://schemas.microsoft.com/office/drawing/2014/main" id="{BD4AB695-1F2E-87C5-3A51-511D23403787}"/>
              </a:ext>
            </a:extLst>
          </p:cNvPr>
          <p:cNvSpPr>
            <a:spLocks noGrp="1"/>
          </p:cNvSpPr>
          <p:nvPr>
            <p:ph idx="1"/>
          </p:nvPr>
        </p:nvSpPr>
        <p:spPr/>
        <p:txBody>
          <a:bodyPr>
            <a:normAutofit/>
          </a:bodyPr>
          <a:lstStyle/>
          <a:p>
            <a:pPr marL="0" indent="0">
              <a:buNone/>
            </a:pPr>
            <a:r>
              <a:rPr lang="en-US" sz="2700" dirty="0"/>
              <a:t>An </a:t>
            </a:r>
            <a:r>
              <a:rPr lang="en-US" sz="2700" dirty="0" err="1"/>
              <a:t>Ortssippenbuch</a:t>
            </a:r>
            <a:r>
              <a:rPr lang="en-US" sz="2700" dirty="0"/>
              <a:t> (town lineage book) or </a:t>
            </a:r>
            <a:r>
              <a:rPr lang="en-US" sz="2700" dirty="0" err="1"/>
              <a:t>Ortsfamilienbuch</a:t>
            </a:r>
            <a:r>
              <a:rPr lang="en-US" sz="2700" dirty="0"/>
              <a:t> (town family book) includes birth, marriage, and death data for all persons found in the local records during a specified time period, compiled into families. (Source: https://www.familysearch.org/en/wiki/Germany_Town_Genealogies_and_Parish_Register_Inventories_on_the_Internet)</a:t>
            </a:r>
            <a:endParaRPr lang="en-AU" sz="2700" dirty="0"/>
          </a:p>
        </p:txBody>
      </p:sp>
      <p:sp>
        <p:nvSpPr>
          <p:cNvPr id="4" name="Date Placeholder 3">
            <a:extLst>
              <a:ext uri="{FF2B5EF4-FFF2-40B4-BE49-F238E27FC236}">
                <a16:creationId xmlns:a16="http://schemas.microsoft.com/office/drawing/2014/main" id="{DA8E8250-EBAD-8518-CBEC-4BA95FBBEC80}"/>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95A28322-C207-3C85-F576-8A90B1240987}"/>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3653518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56CB7-70FB-37AB-8476-5D191E2864E6}"/>
              </a:ext>
            </a:extLst>
          </p:cNvPr>
          <p:cNvSpPr>
            <a:spLocks noGrp="1"/>
          </p:cNvSpPr>
          <p:nvPr>
            <p:ph type="title"/>
          </p:nvPr>
        </p:nvSpPr>
        <p:spPr/>
        <p:txBody>
          <a:bodyPr/>
          <a:lstStyle/>
          <a:p>
            <a:pPr algn="ctr"/>
            <a:r>
              <a:rPr lang="en-AU" dirty="0"/>
              <a:t>HUGUENOTS</a:t>
            </a:r>
          </a:p>
        </p:txBody>
      </p:sp>
      <p:sp>
        <p:nvSpPr>
          <p:cNvPr id="3" name="Content Placeholder 2">
            <a:extLst>
              <a:ext uri="{FF2B5EF4-FFF2-40B4-BE49-F238E27FC236}">
                <a16:creationId xmlns:a16="http://schemas.microsoft.com/office/drawing/2014/main" id="{F9EE6DA3-0965-9DCA-97E2-83929A37BAB1}"/>
              </a:ext>
            </a:extLst>
          </p:cNvPr>
          <p:cNvSpPr>
            <a:spLocks noGrp="1"/>
          </p:cNvSpPr>
          <p:nvPr>
            <p:ph idx="1"/>
          </p:nvPr>
        </p:nvSpPr>
        <p:spPr/>
        <p:txBody>
          <a:bodyPr>
            <a:normAutofit fontScale="92500" lnSpcReduction="10000"/>
          </a:bodyPr>
          <a:lstStyle/>
          <a:p>
            <a:pPr marL="0" indent="0">
              <a:buNone/>
            </a:pPr>
            <a:r>
              <a:rPr lang="en-US" dirty="0"/>
              <a:t>The Huguenots and Waldensians fled France after the Revocation of the Edict of Nantes in 1685 which forbade their Protestant faith. </a:t>
            </a:r>
          </a:p>
          <a:p>
            <a:pPr marL="0" indent="0">
              <a:buNone/>
            </a:pPr>
            <a:r>
              <a:rPr lang="en-US" dirty="0"/>
              <a:t>They brought with them a wealth of craftsmanship, making it both economically and demographically beneficial for the Germans to welcome the French refugees. </a:t>
            </a:r>
          </a:p>
          <a:p>
            <a:pPr marL="0" indent="0">
              <a:buNone/>
            </a:pPr>
            <a:r>
              <a:rPr lang="en-US" dirty="0"/>
              <a:t>It is estimated today that 250,000 Huguenots and Waldensians flew to </a:t>
            </a:r>
            <a:r>
              <a:rPr lang="en-US" dirty="0" err="1"/>
              <a:t>neighbouring</a:t>
            </a:r>
            <a:r>
              <a:rPr lang="en-US" dirty="0"/>
              <a:t> Protestant countries. Most of them were rich citizens with an important commercial or handcraft work. They went on foot through the Alps, using paths that were difficult but not controlled. The captured were thrown into prison or ended their lives on galleys. All captured priests were sentenced to death.</a:t>
            </a:r>
          </a:p>
          <a:p>
            <a:pPr marL="0" indent="0">
              <a:buNone/>
            </a:pPr>
            <a:endParaRPr lang="en-AU" dirty="0"/>
          </a:p>
        </p:txBody>
      </p:sp>
      <p:sp>
        <p:nvSpPr>
          <p:cNvPr id="4" name="Date Placeholder 3">
            <a:extLst>
              <a:ext uri="{FF2B5EF4-FFF2-40B4-BE49-F238E27FC236}">
                <a16:creationId xmlns:a16="http://schemas.microsoft.com/office/drawing/2014/main" id="{4AC3E2FA-0D98-B8B8-07B4-D6ADED70402B}"/>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7CB71F87-42B0-8C03-9925-FE74FA524A42}"/>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207532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CAC61-30B3-DF2F-C1B5-755699F2B0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568DC-8BC1-84BE-7214-BF23A3A07416}"/>
              </a:ext>
            </a:extLst>
          </p:cNvPr>
          <p:cNvSpPr>
            <a:spLocks noGrp="1"/>
          </p:cNvSpPr>
          <p:nvPr>
            <p:ph type="title"/>
          </p:nvPr>
        </p:nvSpPr>
        <p:spPr/>
        <p:txBody>
          <a:bodyPr>
            <a:normAutofit/>
          </a:bodyPr>
          <a:lstStyle/>
          <a:p>
            <a:pPr algn="ctr"/>
            <a:r>
              <a:rPr lang="en-AU" dirty="0" err="1"/>
              <a:t>Schwabendorf</a:t>
            </a:r>
            <a:br>
              <a:rPr lang="en-AU" dirty="0"/>
            </a:br>
            <a:r>
              <a:rPr lang="en-AU" sz="2200" cap="none" dirty="0"/>
              <a:t>https://www.ak-schwabendorf.de/schwabendorf_english.htm</a:t>
            </a:r>
            <a:endParaRPr lang="en-AU" sz="2200" dirty="0"/>
          </a:p>
        </p:txBody>
      </p:sp>
      <p:sp>
        <p:nvSpPr>
          <p:cNvPr id="3" name="Content Placeholder 2">
            <a:extLst>
              <a:ext uri="{FF2B5EF4-FFF2-40B4-BE49-F238E27FC236}">
                <a16:creationId xmlns:a16="http://schemas.microsoft.com/office/drawing/2014/main" id="{22593924-7079-4E7A-0D14-1791B7CE0368}"/>
              </a:ext>
            </a:extLst>
          </p:cNvPr>
          <p:cNvSpPr>
            <a:spLocks noGrp="1"/>
          </p:cNvSpPr>
          <p:nvPr>
            <p:ph idx="1"/>
          </p:nvPr>
        </p:nvSpPr>
        <p:spPr/>
        <p:txBody>
          <a:bodyPr>
            <a:noAutofit/>
          </a:bodyPr>
          <a:lstStyle/>
          <a:p>
            <a:pPr marL="0" indent="0">
              <a:buNone/>
            </a:pPr>
            <a:r>
              <a:rPr lang="en-US" sz="2700" dirty="0"/>
              <a:t>Protestant lords offered religious freedom to the Huguenots, as well as land portions and exemption from taxes. The French-reformed community of Frankfurt supported 100,000 refugees between 1685 and 1705.  A big number of them headed to Northern Hesse. Landgraf Carl of Hesse (1677-1730) opened his land to them with the "</a:t>
            </a:r>
            <a:r>
              <a:rPr lang="en-US" sz="2700" dirty="0" err="1"/>
              <a:t>Hessische</a:t>
            </a:r>
            <a:r>
              <a:rPr lang="en-US" sz="2700" dirty="0"/>
              <a:t> </a:t>
            </a:r>
            <a:r>
              <a:rPr lang="en-US" sz="2700" dirty="0" err="1"/>
              <a:t>Freyheitsconzession</a:t>
            </a:r>
            <a:r>
              <a:rPr lang="en-US" sz="2700" dirty="0"/>
              <a:t>" (Hessian Concession of Freedom). </a:t>
            </a:r>
            <a:endParaRPr lang="en-AU" sz="2700" dirty="0"/>
          </a:p>
        </p:txBody>
      </p:sp>
      <p:sp>
        <p:nvSpPr>
          <p:cNvPr id="4" name="Date Placeholder 3">
            <a:extLst>
              <a:ext uri="{FF2B5EF4-FFF2-40B4-BE49-F238E27FC236}">
                <a16:creationId xmlns:a16="http://schemas.microsoft.com/office/drawing/2014/main" id="{635818F0-07E3-7D10-C966-3B00FA536C2B}"/>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1A7C369C-5014-7271-F076-7524244A8688}"/>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2643813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CF7AB-28B4-8C77-47F7-2D24DE4FEF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C4F6C5-97C7-C39C-9118-AF3A4A2AC993}"/>
              </a:ext>
            </a:extLst>
          </p:cNvPr>
          <p:cNvSpPr>
            <a:spLocks noGrp="1"/>
          </p:cNvSpPr>
          <p:nvPr>
            <p:ph type="title"/>
          </p:nvPr>
        </p:nvSpPr>
        <p:spPr/>
        <p:txBody>
          <a:bodyPr/>
          <a:lstStyle/>
          <a:p>
            <a:pPr algn="ctr"/>
            <a:r>
              <a:rPr lang="en-AU" dirty="0"/>
              <a:t>MY PERSONAL INTEREST</a:t>
            </a:r>
          </a:p>
        </p:txBody>
      </p:sp>
      <p:sp>
        <p:nvSpPr>
          <p:cNvPr id="3" name="Content Placeholder 2">
            <a:extLst>
              <a:ext uri="{FF2B5EF4-FFF2-40B4-BE49-F238E27FC236}">
                <a16:creationId xmlns:a16="http://schemas.microsoft.com/office/drawing/2014/main" id="{C5FFA092-AB3E-7C8C-9F77-E96830F56992}"/>
              </a:ext>
            </a:extLst>
          </p:cNvPr>
          <p:cNvSpPr>
            <a:spLocks noGrp="1"/>
          </p:cNvSpPr>
          <p:nvPr>
            <p:ph idx="1"/>
          </p:nvPr>
        </p:nvSpPr>
        <p:spPr/>
        <p:txBody>
          <a:bodyPr>
            <a:normAutofit fontScale="85000" lnSpcReduction="20000"/>
          </a:bodyPr>
          <a:lstStyle/>
          <a:p>
            <a:pPr marL="0" indent="0">
              <a:buNone/>
            </a:pPr>
            <a:r>
              <a:rPr lang="en-US" sz="3000" dirty="0"/>
              <a:t>However, the refugees also needed other professions, such as blacksmiths, carpenters, joiners etc.  </a:t>
            </a:r>
          </a:p>
          <a:p>
            <a:pPr marL="0" indent="0">
              <a:buNone/>
            </a:pPr>
            <a:r>
              <a:rPr lang="en-US" sz="3000" dirty="0"/>
              <a:t>That is why my 6xgreat grandfather Johann Jacob </a:t>
            </a:r>
            <a:r>
              <a:rPr lang="en-US" sz="3000" dirty="0" err="1"/>
              <a:t>Kirchhainer</a:t>
            </a:r>
            <a:r>
              <a:rPr lang="en-US" sz="3000" dirty="0"/>
              <a:t> probably settled in </a:t>
            </a:r>
            <a:r>
              <a:rPr lang="en-US" sz="3000" dirty="0" err="1"/>
              <a:t>Schwabendorf</a:t>
            </a:r>
            <a:r>
              <a:rPr lang="en-US" sz="3000" dirty="0"/>
              <a:t> as a blacksmith and innkeeper, becoming a "German" Frenchman in the process. </a:t>
            </a:r>
          </a:p>
          <a:p>
            <a:pPr marL="0" indent="0">
              <a:buNone/>
            </a:pPr>
            <a:r>
              <a:rPr lang="en-US" sz="3000" dirty="0"/>
              <a:t>Likewise, later on, my 5xgreat grandfather, the stocking weaver Hartmann Hofmann, married into </a:t>
            </a:r>
            <a:r>
              <a:rPr lang="en-US" sz="3000" dirty="0" err="1"/>
              <a:t>Schwabendorf</a:t>
            </a:r>
            <a:r>
              <a:rPr lang="en-US" sz="3000" dirty="0"/>
              <a:t>. </a:t>
            </a:r>
            <a:br>
              <a:rPr lang="en-US" dirty="0"/>
            </a:br>
            <a:endParaRPr lang="en-US" dirty="0"/>
          </a:p>
          <a:p>
            <a:pPr marL="0" indent="0">
              <a:buNone/>
            </a:pPr>
            <a:endParaRPr lang="en-AU" dirty="0"/>
          </a:p>
        </p:txBody>
      </p:sp>
      <p:sp>
        <p:nvSpPr>
          <p:cNvPr id="4" name="Date Placeholder 3">
            <a:extLst>
              <a:ext uri="{FF2B5EF4-FFF2-40B4-BE49-F238E27FC236}">
                <a16:creationId xmlns:a16="http://schemas.microsoft.com/office/drawing/2014/main" id="{F86699D8-915F-51D6-DF26-7173873A08A7}"/>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F15B5109-B2BA-9DD0-C0FC-929CD6149FF2}"/>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364083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4D965-E921-38C5-F864-2EBB13D5A4D9}"/>
              </a:ext>
            </a:extLst>
          </p:cNvPr>
          <p:cNvSpPr>
            <a:spLocks noGrp="1"/>
          </p:cNvSpPr>
          <p:nvPr>
            <p:ph type="title"/>
          </p:nvPr>
        </p:nvSpPr>
        <p:spPr/>
        <p:txBody>
          <a:bodyPr/>
          <a:lstStyle/>
          <a:p>
            <a:pPr algn="ctr"/>
            <a:r>
              <a:rPr lang="en-AU" dirty="0"/>
              <a:t>Example of an entry</a:t>
            </a:r>
          </a:p>
        </p:txBody>
      </p:sp>
      <p:pic>
        <p:nvPicPr>
          <p:cNvPr id="7" name="Content Placeholder 6">
            <a:extLst>
              <a:ext uri="{FF2B5EF4-FFF2-40B4-BE49-F238E27FC236}">
                <a16:creationId xmlns:a16="http://schemas.microsoft.com/office/drawing/2014/main" id="{3BF36BE3-A7AB-6FDF-2894-4B40E9B2E842}"/>
              </a:ext>
            </a:extLst>
          </p:cNvPr>
          <p:cNvPicPr>
            <a:picLocks noGrp="1" noChangeAspect="1"/>
          </p:cNvPicPr>
          <p:nvPr>
            <p:ph idx="1"/>
          </p:nvPr>
        </p:nvPicPr>
        <p:blipFill>
          <a:blip r:embed="rId2"/>
          <a:stretch>
            <a:fillRect/>
          </a:stretch>
        </p:blipFill>
        <p:spPr>
          <a:xfrm>
            <a:off x="1769870" y="1853754"/>
            <a:ext cx="8966692" cy="4246521"/>
          </a:xfrm>
          <a:prstGeom prst="rect">
            <a:avLst/>
          </a:prstGeom>
        </p:spPr>
      </p:pic>
      <p:sp>
        <p:nvSpPr>
          <p:cNvPr id="4" name="Date Placeholder 3">
            <a:extLst>
              <a:ext uri="{FF2B5EF4-FFF2-40B4-BE49-F238E27FC236}">
                <a16:creationId xmlns:a16="http://schemas.microsoft.com/office/drawing/2014/main" id="{EFFABDC1-8664-2430-7E90-AD4000D8B228}"/>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96058586-E70D-6D11-2722-7546C34559E6}"/>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332835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5F92F-411E-A8E3-2585-A13B65AB2800}"/>
              </a:ext>
            </a:extLst>
          </p:cNvPr>
          <p:cNvSpPr>
            <a:spLocks noGrp="1"/>
          </p:cNvSpPr>
          <p:nvPr>
            <p:ph type="title"/>
          </p:nvPr>
        </p:nvSpPr>
        <p:spPr/>
        <p:txBody>
          <a:bodyPr/>
          <a:lstStyle/>
          <a:p>
            <a:pPr algn="ctr"/>
            <a:r>
              <a:rPr lang="en-AU" dirty="0"/>
              <a:t>Contact me</a:t>
            </a:r>
          </a:p>
        </p:txBody>
      </p:sp>
      <p:sp>
        <p:nvSpPr>
          <p:cNvPr id="3" name="Content Placeholder 2">
            <a:extLst>
              <a:ext uri="{FF2B5EF4-FFF2-40B4-BE49-F238E27FC236}">
                <a16:creationId xmlns:a16="http://schemas.microsoft.com/office/drawing/2014/main" id="{A4856289-5FB4-9ABD-94F4-C7A79705D0A4}"/>
              </a:ext>
            </a:extLst>
          </p:cNvPr>
          <p:cNvSpPr>
            <a:spLocks noGrp="1"/>
          </p:cNvSpPr>
          <p:nvPr>
            <p:ph idx="1"/>
          </p:nvPr>
        </p:nvSpPr>
        <p:spPr/>
        <p:txBody>
          <a:bodyPr anchor="ctr">
            <a:normAutofit/>
          </a:bodyPr>
          <a:lstStyle/>
          <a:p>
            <a:pPr marL="0" indent="0" algn="ctr">
              <a:buNone/>
            </a:pPr>
            <a:r>
              <a:rPr lang="en-AU" sz="3600" dirty="0"/>
              <a:t>philip@philipmann.com.au</a:t>
            </a:r>
          </a:p>
        </p:txBody>
      </p:sp>
      <p:sp>
        <p:nvSpPr>
          <p:cNvPr id="4" name="Date Placeholder 3">
            <a:extLst>
              <a:ext uri="{FF2B5EF4-FFF2-40B4-BE49-F238E27FC236}">
                <a16:creationId xmlns:a16="http://schemas.microsoft.com/office/drawing/2014/main" id="{8D336DFD-5E4D-2B48-79E5-636778040E20}"/>
              </a:ext>
            </a:extLst>
          </p:cNvPr>
          <p:cNvSpPr>
            <a:spLocks noGrp="1"/>
          </p:cNvSpPr>
          <p:nvPr>
            <p:ph type="dt" sz="half" idx="10"/>
          </p:nvPr>
        </p:nvSpPr>
        <p:spPr/>
        <p:txBody>
          <a:bodyPr/>
          <a:lstStyle/>
          <a:p>
            <a:r>
              <a:rPr lang="en-US"/>
              <a:t>8 October 2025</a:t>
            </a:r>
            <a:endParaRPr lang="en-US" dirty="0"/>
          </a:p>
        </p:txBody>
      </p:sp>
      <p:sp>
        <p:nvSpPr>
          <p:cNvPr id="5" name="Footer Placeholder 4">
            <a:extLst>
              <a:ext uri="{FF2B5EF4-FFF2-40B4-BE49-F238E27FC236}">
                <a16:creationId xmlns:a16="http://schemas.microsoft.com/office/drawing/2014/main" id="{7765C1E9-2109-A9E4-E377-B8FA8A2F0DBE}"/>
              </a:ext>
            </a:extLst>
          </p:cNvPr>
          <p:cNvSpPr>
            <a:spLocks noGrp="1"/>
          </p:cNvSpPr>
          <p:nvPr>
            <p:ph type="ftr" sz="quarter" idx="11"/>
          </p:nvPr>
        </p:nvSpPr>
        <p:spPr/>
        <p:txBody>
          <a:bodyPr/>
          <a:lstStyle/>
          <a:p>
            <a:r>
              <a:rPr lang="en-US"/>
              <a:t>Philip R Mann</a:t>
            </a:r>
            <a:endParaRPr lang="en-US" dirty="0"/>
          </a:p>
        </p:txBody>
      </p:sp>
    </p:spTree>
    <p:extLst>
      <p:ext uri="{BB962C8B-B14F-4D97-AF65-F5344CB8AC3E}">
        <p14:creationId xmlns:p14="http://schemas.microsoft.com/office/powerpoint/2010/main" val="323773517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TM10001114[[fn=Gallery]]</Template>
  <TotalTime>47</TotalTime>
  <Words>412</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Arial</vt:lpstr>
      <vt:lpstr>Gill Sans MT</vt:lpstr>
      <vt:lpstr>Gallery</vt:lpstr>
      <vt:lpstr>PURCHASE OF A NEW RESOURCE</vt:lpstr>
      <vt:lpstr>PowerPoint Presentation</vt:lpstr>
      <vt:lpstr>What is a Familienbuch?</vt:lpstr>
      <vt:lpstr>HUGUENOTS</vt:lpstr>
      <vt:lpstr>Schwabendorf https://www.ak-schwabendorf.de/schwabendorf_english.htm</vt:lpstr>
      <vt:lpstr>MY PERSONAL INTEREST</vt:lpstr>
      <vt:lpstr>Example of an entry</vt:lpstr>
      <vt:lpstr>Contact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Mann</dc:creator>
  <cp:lastModifiedBy>Philip Mann</cp:lastModifiedBy>
  <cp:revision>1</cp:revision>
  <dcterms:created xsi:type="dcterms:W3CDTF">2025-10-07T23:21:33Z</dcterms:created>
  <dcterms:modified xsi:type="dcterms:W3CDTF">2025-10-08T00:08:47Z</dcterms:modified>
</cp:coreProperties>
</file>